
<file path=[Content_Types].xml><?xml version="1.0" encoding="utf-8"?>
<ns0:Types xmlns:ns0="http://schemas.openxmlformats.org/package/2006/content-types">
  <ns0:Default Extension="png" ContentType="image/png"/>
  <ns0:Default Extension="rels" ContentType="application/vnd.openxmlformats-package.relationships+xml"/>
  <ns0:Default Extension="xml" ContentType="application/xml"/>
  <ns0:Override PartName="/ppt/presentation.xml" ContentType="application/vnd.openxmlformats-officedocument.presentationml.presentation.main+xml"/>
  <ns0:Override PartName="/ppt/slideMasters/slideMaster1.xml" ContentType="application/vnd.openxmlformats-officedocument.presentationml.slideMaster+xml"/>
  <ns0:Override PartName="/ppt/slides/slide1.xml" ContentType="application/vnd.openxmlformats-officedocument.presentationml.slide+xml"/>
  <ns0:Override PartName="/ppt/slides/slide2.xml" ContentType="application/vnd.openxmlformats-officedocument.presentationml.slide+xml"/>
  <ns0:Override PartName="/ppt/slides/slide3.xml" ContentType="application/vnd.openxmlformats-officedocument.presentationml.slide+xml"/>
  <ns0:Override PartName="/ppt/slides/slide4.xml" ContentType="application/vnd.openxmlformats-officedocument.presentationml.slide+xml"/>
  <ns0:Override PartName="/ppt/slides/slide5.xml" ContentType="application/vnd.openxmlformats-officedocument.presentationml.slide+xml"/>
  <ns0:Override PartName="/ppt/slides/slide6.xml" ContentType="application/vnd.openxmlformats-officedocument.presentationml.slide+xml"/>
  <ns0:Override PartName="/ppt/slides/slide7.xml" ContentType="application/vnd.openxmlformats-officedocument.presentationml.slide+xml"/>
  <ns0:Override PartName="/ppt/slides/slide8.xml" ContentType="application/vnd.openxmlformats-officedocument.presentationml.slide+xml"/>
  <ns0:Override PartName="/ppt/slides/slide9.xml" ContentType="application/vnd.openxmlformats-officedocument.presentationml.slide+xml"/>
  <ns0:Override PartName="/ppt/slides/slide10.xml" ContentType="application/vnd.openxmlformats-officedocument.presentationml.slide+xml"/>
  <ns0:Override PartName="/ppt/slides/slide11.xml" ContentType="application/vnd.openxmlformats-officedocument.presentationml.slide+xml"/>
  <ns0:Override PartName="/ppt/notesMasters/notesMaster1.xml" ContentType="application/vnd.openxmlformats-officedocument.presentationml.notesMaster+xml"/>
  <ns0:Override PartName="/ppt/presProps.xml" ContentType="application/vnd.openxmlformats-officedocument.presentationml.presProps+xml"/>
  <ns0:Override PartName="/ppt/viewProps.xml" ContentType="application/vnd.openxmlformats-officedocument.presentationml.viewProps+xml"/>
  <ns0:Override PartName="/ppt/theme/theme1.xml" ContentType="application/vnd.openxmlformats-officedocument.theme+xml"/>
  <ns0:Override PartName="/ppt/tableStyles.xml" ContentType="application/vnd.openxmlformats-officedocument.presentationml.tableStyles+xml"/>
  <ns0:Override PartName="/ppt/slideLayouts/slideLayout1.xml" ContentType="application/vnd.openxmlformats-officedocument.presentationml.slideLayout+xml"/>
  <ns0:Override PartName="/ppt/theme/theme2.xml" ContentType="application/vnd.openxmlformats-officedocument.theme+xml"/>
  <ns0:Override PartName="/ppt/notesSlides/notesSlide1.xml" ContentType="application/vnd.openxmlformats-officedocument.presentationml.notesSlide+xml"/>
  <ns0:Override PartName="/ppt/notesSlides/notesSlide2.xml" ContentType="application/vnd.openxmlformats-officedocument.presentationml.notesSlide+xml"/>
  <ns0:Override PartName="/ppt/notesSlides/notesSlide3.xml" ContentType="application/vnd.openxmlformats-officedocument.presentationml.notesSlide+xml"/>
  <ns0:Override PartName="/ppt/notesSlides/notesSlide4.xml" ContentType="application/vnd.openxmlformats-officedocument.presentationml.notesSlide+xml"/>
  <ns0:Override PartName="/ppt/notesSlides/notesSlide5.xml" ContentType="application/vnd.openxmlformats-officedocument.presentationml.notesSlide+xml"/>
  <ns0:Override PartName="/ppt/notesSlides/notesSlide6.xml" ContentType="application/vnd.openxmlformats-officedocument.presentationml.notesSlide+xml"/>
  <ns0:Override PartName="/ppt/notesSlides/notesSlide7.xml" ContentType="application/vnd.openxmlformats-officedocument.presentationml.notesSlide+xml"/>
  <ns0:Override PartName="/ppt/notesSlides/notesSlide8.xml" ContentType="application/vnd.openxmlformats-officedocument.presentationml.notesSlide+xml"/>
  <ns0:Override PartName="/ppt/notesSlides/notesSlide9.xml" ContentType="application/vnd.openxmlformats-officedocument.presentationml.notesSlide+xml"/>
  <ns0:Override PartName="/ppt/notesSlides/notesSlide10.xml" ContentType="application/vnd.openxmlformats-officedocument.presentationml.notesSlide+xml"/>
  <ns0:Override PartName="/ppt/notesSlides/notesSlide11.xml" ContentType="application/vnd.openxmlformats-officedocument.presentationml.notesSlide+xml"/>
  <ns0:Override PartName="/ppt/notesSlides/notesSlide12.xml" ContentType="application/vnd.openxmlformats-officedocument.presentationml.notesSlide+xml"/>
  <ns0:Override PartName="/docProps/core.xml" ContentType="application/vnd.openxmlformats-package.core-properties+xml"/>
  <ns0:Override PartName="/docProps/app.xml" ContentType="application/vnd.openxmlformats-officedocument.extended-properties+xml"/>
</ns0: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resentation xmlns="http://schemas.openxmlformats.org/presentationml/2006/main" xmlns:ns2="http://schemas.openxmlformats.org/drawingml/2006/main" xmlns:ns3="http://schemas.microsoft.com/office/powerpoint/2012/main" xmlns:r="http://schemas.openxmlformats.org/officeDocument/2006/relationships" saveSubsetFonts="1" autoCompressPictures="0">
  <sldMasterIdLst>
    <sldMasterId id="2147483648" r:id="rId1"/>
  </sldMasterIdLst>
  <notesMasterIdLst>
    <notesMasterId r:id="rId14"/>
  </notesMasterIdLst>
  <sldIdLst>
    <sldId id="256" r:id="rId2"/>
    <sldId id="257" r:id="rId3"/>
    <sldId id="258" r:id="rId4"/>
    <sldId id="259" r:id="rId5"/>
    <sldId id="260" r:id="rId6"/>
    <sldId id="261" r:id="rId7"/>
    <sldId id="262" r:id="rId8"/>
    <sldId id="263" r:id="rId9"/>
    <sldId id="264" r:id="rId10"/>
    <sldId id="265" r:id="rId11"/>
    <sldId id="266" r:id="rId12"/>
  </sldIdLst>
  <sldSz cx="12192000" cy="6858000"/>
  <notesSz cx="6858000" cy="12192000"/>
  <defaultTextStyle>
    <ns2:lvl1pPr marL="0" algn="l" defTabSz="914400" rtl="0" eaLnBrk="1" latinLnBrk="0" hangingPunct="1">
      <ns2:defRPr sz="1800" kern="1200">
        <ns2:solidFill>
          <ns2:schemeClr val="tx1"/>
        </ns2:solidFill>
        <ns2:latin typeface="+mn-lt"/>
        <ns2:ea typeface="+mn-ea"/>
        <ns2:cs typeface="+mn-cs"/>
      </ns2:defRPr>
    </ns2:lvl1pPr>
    <ns2:lvl2pPr marL="457200" algn="l" defTabSz="914400" rtl="0" eaLnBrk="1" latinLnBrk="0" hangingPunct="1">
      <ns2:defRPr sz="1800" kern="1200">
        <ns2:solidFill>
          <ns2:schemeClr val="tx1"/>
        </ns2:solidFill>
        <ns2:latin typeface="+mn-lt"/>
        <ns2:ea typeface="+mn-ea"/>
        <ns2:cs typeface="+mn-cs"/>
      </ns2:defRPr>
    </ns2:lvl2pPr>
    <ns2:lvl3pPr marL="914400" algn="l" defTabSz="914400" rtl="0" eaLnBrk="1" latinLnBrk="0" hangingPunct="1">
      <ns2:defRPr sz="1800" kern="1200">
        <ns2:solidFill>
          <ns2:schemeClr val="tx1"/>
        </ns2:solidFill>
        <ns2:latin typeface="+mn-lt"/>
        <ns2:ea typeface="+mn-ea"/>
        <ns2:cs typeface="+mn-cs"/>
      </ns2:defRPr>
    </ns2:lvl3pPr>
    <ns2:lvl4pPr marL="1371600" algn="l" defTabSz="914400" rtl="0" eaLnBrk="1" latinLnBrk="0" hangingPunct="1">
      <ns2:defRPr sz="1800" kern="1200">
        <ns2:solidFill>
          <ns2:schemeClr val="tx1"/>
        </ns2:solidFill>
        <ns2:latin typeface="+mn-lt"/>
        <ns2:ea typeface="+mn-ea"/>
        <ns2:cs typeface="+mn-cs"/>
      </ns2:defRPr>
    </ns2:lvl4pPr>
    <ns2:lvl5pPr marL="1828800" algn="l" defTabSz="914400" rtl="0" eaLnBrk="1" latinLnBrk="0" hangingPunct="1">
      <ns2:defRPr sz="1800" kern="1200">
        <ns2:solidFill>
          <ns2:schemeClr val="tx1"/>
        </ns2:solidFill>
        <ns2:latin typeface="+mn-lt"/>
        <ns2:ea typeface="+mn-ea"/>
        <ns2:cs typeface="+mn-cs"/>
      </ns2:defRPr>
    </ns2:lvl5pPr>
    <ns2:lvl6pPr marL="2286000" algn="l" defTabSz="914400" rtl="0" eaLnBrk="1" latinLnBrk="0" hangingPunct="1">
      <ns2:defRPr sz="1800" kern="1200">
        <ns2:solidFill>
          <ns2:schemeClr val="tx1"/>
        </ns2:solidFill>
        <ns2:latin typeface="+mn-lt"/>
        <ns2:ea typeface="+mn-ea"/>
        <ns2:cs typeface="+mn-cs"/>
      </ns2:defRPr>
    </ns2:lvl6pPr>
    <ns2:lvl7pPr marL="2743200" algn="l" defTabSz="914400" rtl="0" eaLnBrk="1" latinLnBrk="0" hangingPunct="1">
      <ns2:defRPr sz="1800" kern="1200">
        <ns2:solidFill>
          <ns2:schemeClr val="tx1"/>
        </ns2:solidFill>
        <ns2:latin typeface="+mn-lt"/>
        <ns2:ea typeface="+mn-ea"/>
        <ns2:cs typeface="+mn-cs"/>
      </ns2:defRPr>
    </ns2:lvl7pPr>
    <ns2:lvl8pPr marL="3200400" algn="l" defTabSz="914400" rtl="0" eaLnBrk="1" latinLnBrk="0" hangingPunct="1">
      <ns2:defRPr sz="1800" kern="1200">
        <ns2:solidFill>
          <ns2:schemeClr val="tx1"/>
        </ns2:solidFill>
        <ns2:latin typeface="+mn-lt"/>
        <ns2:ea typeface="+mn-ea"/>
        <ns2:cs typeface="+mn-cs"/>
      </ns2:defRPr>
    </ns2:lvl8pPr>
    <ns2:lvl9pPr marL="3657600" algn="l" defTabSz="914400" rtl="0" eaLnBrk="1" latinLnBrk="0" hangingPunct="1">
      <ns2:defRPr sz="1800" kern="1200">
        <ns2:solidFill>
          <ns2:schemeClr val="tx1"/>
        </ns2:solidFill>
        <ns2:latin typeface="+mn-lt"/>
        <ns2:ea typeface="+mn-ea"/>
        <ns2:cs typeface="+mn-cs"/>
      </ns2:defRPr>
    </ns2:lvl9pPr>
  </defaultTextStyle>
  <extLst>
    <ext uri="{EFAFB233-063F-42B5-8137-9DF3F51BA10A}">
      <ns3:sldGuideLst/>
    </ext>
  </extLst>
</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?>
<ns0:Relationships xmlns:ns0="http://schemas.openxmlformats.org/package/2006/relationships"><ns0:Relationship Id="rId8" Type="http://schemas.openxmlformats.org/officeDocument/2006/relationships/slide" Target="slides/slide7.xml" /><ns0:Relationship Id="rId18" Type="http://schemas.openxmlformats.org/officeDocument/2006/relationships/tableStyles" Target="tableStyles.xml" /><ns0:Relationship Id="rId3" Type="http://schemas.openxmlformats.org/officeDocument/2006/relationships/slide" Target="slides/slide2.xml" /><ns0:Relationship Id="rId7" Type="http://schemas.openxmlformats.org/officeDocument/2006/relationships/slide" Target="slides/slide6.xml" /><ns0:Relationship Id="rId12" Type="http://schemas.openxmlformats.org/officeDocument/2006/relationships/slide" Target="slides/slide11.xml" /><ns0:Relationship Id="rId17" Type="http://schemas.openxmlformats.org/officeDocument/2006/relationships/theme" Target="theme/theme1.xml" /><ns0:Relationship Id="rId2" Type="http://schemas.openxmlformats.org/officeDocument/2006/relationships/slide" Target="slides/slide1.xml" /><ns0:Relationship Id="rId16" Type="http://schemas.openxmlformats.org/officeDocument/2006/relationships/viewProps" Target="viewProps.xml" /><ns0:Relationship Id="rId1" Type="http://schemas.openxmlformats.org/officeDocument/2006/relationships/slideMaster" Target="slideMasters/slideMaster1.xml" /><ns0:Relationship Id="rId6" Type="http://schemas.openxmlformats.org/officeDocument/2006/relationships/slide" Target="slides/slide5.xml" /><ns0:Relationship Id="rId11" Type="http://schemas.openxmlformats.org/officeDocument/2006/relationships/slide" Target="slides/slide10.xml" /><ns0:Relationship Id="rId5" Type="http://schemas.openxmlformats.org/officeDocument/2006/relationships/slide" Target="slides/slide4.xml" /><ns0:Relationship Id="rId15" Type="http://schemas.openxmlformats.org/officeDocument/2006/relationships/presProps" Target="presProps.xml" /><ns0:Relationship Id="rId10" Type="http://schemas.openxmlformats.org/officeDocument/2006/relationships/slide" Target="slides/slide9.xml" /><ns0:Relationship Id="rId4" Type="http://schemas.openxmlformats.org/officeDocument/2006/relationships/slide" Target="slides/slide3.xml" /><ns0:Relationship Id="rId9" Type="http://schemas.openxmlformats.org/officeDocument/2006/relationships/slide" Target="slides/slide8.xml" /><ns0:Relationship Id="rId14" Type="http://schemas.openxmlformats.org/officeDocument/2006/relationships/notesMaster" Target="notesMasters/notesMaster1.xml" /></ns0: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526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Opening: NYXA is positioned as a running research architecture for human-centered AI collaboration, not as a claim of machine consciousness.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Voiceover scene 6: The core is not automation at any price. It is augmentation: better decisions, reflection, learning, research and creative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Voiceover scene 7: NYXA is a proposal for responsible coexistence with AI — verifiable, accessible, human-centered and open for research, pilots and partners.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Voiceover scene 1: NYXA begins not with the question of how AI replaces people, but how people and AI can create new forms of work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Voiceover scene 3: Trustworthy AI needs clear boundaries: EU AI Act, GDPR, transparency, accountability, data minimization and human responsibility.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Voiceover scene 4: AI must not remain an expert privilege. Digital accessibility means understandable language, accessible interfaces and real participation for ordinary citizens.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Voiceover scene 5: NYXA includes ownership: data and content should not automatically belong to platforms; cloud, own storage and own servers are viable sovereignty paths.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709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futuristic_abstract_digital_sci.png"/>
          <p:cNvPicPr>
            <a:picLocks noChangeAspect="1"/>
          </p:cNvPicPr>
          <p:nvPr/>
        </p:nvPicPr>
        <p:blipFill>
          <a:blip r:embed="rId3">
            <a:alphaModFix amt="65000"/>
          </a:blip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2920" y="502920"/>
            <a:ext cx="11155680" cy="0"/>
          </a:xfrm>
          <a:prstGeom prst="line">
            <a:avLst/>
          </a:prstGeom>
          <a:noFill/>
          <a:ln w="12700">
            <a:solidFill>
              <a:srgbClr val="2A3352">
                <a:alpha val="75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58368" y="566928"/>
            <a:ext cx="47548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F7D3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PARTNER DECK V2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640080" y="1325880"/>
            <a:ext cx="4206240" cy="6400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5F7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NYXA</a:t>
            </a:r>
            <a:endParaRPr lang="en-US" sz="3600" dirty="0"/>
          </a:p>
        </p:txBody>
      </p:sp>
      <p:sp>
        <p:nvSpPr>
          <p:cNvPr id="6" name="Text 3"/>
          <p:cNvSpPr/>
          <p:nvPr/>
        </p:nvSpPr>
        <p:spPr>
          <a:xfrm>
            <a:off x="640080" y="2011680"/>
            <a:ext cx="6035040" cy="9601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700" b="1" dirty="0">
                <a:solidFill>
                  <a:srgbClr val="F5F7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Human-centered AI state processing</a:t>
            </a:r>
            <a:endParaRPr lang="en-US" sz="2700" dirty="0"/>
          </a:p>
        </p:txBody>
      </p:sp>
      <p:sp>
        <p:nvSpPr>
          <p:cNvPr id="7" name="Text 4"/>
          <p:cNvSpPr/>
          <p:nvPr/>
        </p:nvSpPr>
        <p:spPr>
          <a:xfrm>
            <a:off x="658368" y="3246120"/>
            <a:ext cx="5394960" cy="7132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37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running, deterministic architecture for state awareness, ethical response-form governance and new human–AI work models.</a:t>
            </a:r>
            <a:endParaRPr lang="en-US" sz="1370" dirty="0"/>
          </a:p>
        </p:txBody>
      </p:sp>
      <p:sp>
        <p:nvSpPr>
          <p:cNvPr id="8" name="Shape 5"/>
          <p:cNvSpPr/>
          <p:nvPr/>
        </p:nvSpPr>
        <p:spPr>
          <a:xfrm>
            <a:off x="658368" y="4343400"/>
            <a:ext cx="1600200" cy="310896"/>
          </a:xfrm>
          <a:prstGeom prst="roundRect">
            <a:avLst>
              <a:gd name="adj" fmla="val 23529"/>
            </a:avLst>
          </a:prstGeom>
          <a:solidFill>
            <a:srgbClr val="76E4FF">
              <a:alpha val="16000"/>
            </a:srgbClr>
          </a:solidFill>
          <a:ln w="10160">
            <a:solidFill>
              <a:srgbClr val="76E4FF">
                <a:alpha val="85000"/>
              </a:srgbClr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68096" y="4425696"/>
            <a:ext cx="1380744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20" b="1" dirty="0">
                <a:solidFill>
                  <a:srgbClr val="DBE3FF"/>
                </a:solidFill>
              </a:rPr>
              <a:t>nyxa.future24.eu</a:t>
            </a:r>
            <a:endParaRPr lang="en-US" sz="620" dirty="0"/>
          </a:p>
        </p:txBody>
      </p:sp>
      <p:sp>
        <p:nvSpPr>
          <p:cNvPr id="10" name="Shape 7"/>
          <p:cNvSpPr/>
          <p:nvPr/>
        </p:nvSpPr>
        <p:spPr>
          <a:xfrm>
            <a:off x="2468880" y="4343400"/>
            <a:ext cx="2148840" cy="310896"/>
          </a:xfrm>
          <a:prstGeom prst="roundRect">
            <a:avLst>
              <a:gd name="adj" fmla="val 23529"/>
            </a:avLst>
          </a:prstGeom>
          <a:solidFill>
            <a:srgbClr val="F7D37A">
              <a:alpha val="16000"/>
            </a:srgbClr>
          </a:solidFill>
          <a:ln w="10160">
            <a:solidFill>
              <a:srgbClr val="F7D37A">
                <a:alpha val="85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578608" y="4425696"/>
            <a:ext cx="1929384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20" b="1" dirty="0">
                <a:solidFill>
                  <a:srgbClr val="DBE3FF"/>
                </a:solidFill>
              </a:rPr>
              <a:t>Strictly non-persistent runtime</a:t>
            </a:r>
            <a:endParaRPr lang="en-US" sz="620" dirty="0"/>
          </a:p>
        </p:txBody>
      </p:sp>
      <p:sp>
        <p:nvSpPr>
          <p:cNvPr id="12" name="Shape 9"/>
          <p:cNvSpPr/>
          <p:nvPr/>
        </p:nvSpPr>
        <p:spPr>
          <a:xfrm>
            <a:off x="4800600" y="4343400"/>
            <a:ext cx="1325880" cy="310896"/>
          </a:xfrm>
          <a:prstGeom prst="roundRect">
            <a:avLst>
              <a:gd name="adj" fmla="val 23529"/>
            </a:avLst>
          </a:prstGeom>
          <a:solidFill>
            <a:srgbClr val="8B5CF6">
              <a:alpha val="16000"/>
            </a:srgbClr>
          </a:solidFill>
          <a:ln w="10160">
            <a:solidFill>
              <a:srgbClr val="8B5CF6">
                <a:alpha val="85000"/>
              </a:srgbClr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10328" y="4425696"/>
            <a:ext cx="1106424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20" b="1" dirty="0">
                <a:solidFill>
                  <a:srgbClr val="DBE3FF"/>
                </a:solidFill>
              </a:rPr>
              <a:t>Partner-ready</a:t>
            </a:r>
            <a:endParaRPr lang="en-US" sz="620" dirty="0"/>
          </a:p>
        </p:txBody>
      </p:sp>
      <p:sp>
        <p:nvSpPr>
          <p:cNvPr id="14" name="Text 11"/>
          <p:cNvSpPr/>
          <p:nvPr/>
        </p:nvSpPr>
        <p:spPr>
          <a:xfrm>
            <a:off x="502920" y="6473952"/>
            <a:ext cx="2926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" dirty="0">
                <a:solidFill>
                  <a:srgbClr val="AEB8D6"/>
                </a:solidFill>
              </a:rPr>
              <a:t>NYXA · future24</a:t>
            </a:r>
            <a:endParaRPr lang="en-US" sz="520" dirty="0"/>
          </a:p>
        </p:txBody>
      </p:sp>
      <p:sp>
        <p:nvSpPr>
          <p:cNvPr id="15" name="Text 12"/>
          <p:cNvSpPr/>
          <p:nvPr/>
        </p:nvSpPr>
        <p:spPr>
          <a:xfrm>
            <a:off x="11448288" y="6473952"/>
            <a:ext cx="2743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520" dirty="0">
                <a:solidFill>
                  <a:srgbClr val="AEB8D6"/>
                </a:solidFill>
              </a:rPr>
              <a:t>01</a:t>
            </a:r>
            <a:endParaRPr lang="en-US" sz="52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709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human_centered_work_in_a_futuristic_world.png"/>
          <p:cNvPicPr>
            <a:picLocks noChangeAspect="1"/>
          </p:cNvPicPr>
          <p:nvPr/>
        </p:nvPicPr>
        <p:blipFill>
          <a:blip r:embed="rId3">
            <a:alphaModFix amt="68000"/>
          </a:blip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2920" y="502920"/>
            <a:ext cx="11155680" cy="0"/>
          </a:xfrm>
          <a:prstGeom prst="line">
            <a:avLst/>
          </a:prstGeom>
          <a:noFill/>
          <a:ln w="12700">
            <a:solidFill>
              <a:srgbClr val="2A3352">
                <a:alpha val="7500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457200" y="914400"/>
            <a:ext cx="7635240" cy="2240280"/>
          </a:xfrm>
          <a:prstGeom prst="roundRect">
            <a:avLst>
              <a:gd name="adj" fmla="val 4898"/>
            </a:avLst>
          </a:prstGeom>
          <a:solidFill>
            <a:srgbClr val="070914">
              <a:alpha val="93000"/>
            </a:srgbClr>
          </a:solidFill>
          <a:ln w="6350">
            <a:solidFill>
              <a:srgbClr val="2A3352">
                <a:alpha val="25000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8368" y="566928"/>
            <a:ext cx="47548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F7D3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HUMAN-CENTERED WORK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640080" y="987552"/>
            <a:ext cx="5669280" cy="676656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F5F7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From automation to augmentation.</a:t>
            </a:r>
            <a:endParaRPr lang="en-US" sz="3000" dirty="0"/>
          </a:p>
        </p:txBody>
      </p:sp>
      <p:sp>
        <p:nvSpPr>
          <p:cNvPr id="7" name="Text 4"/>
          <p:cNvSpPr/>
          <p:nvPr/>
        </p:nvSpPr>
        <p:spPr>
          <a:xfrm>
            <a:off x="676656" y="1755648"/>
            <a:ext cx="5029200" cy="74980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34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goal is not automation at any price. The goal is better decisions, clearer reflection, new learning, new research and new creative work.</a:t>
            </a:r>
            <a:endParaRPr lang="en-US" sz="1340" dirty="0"/>
          </a:p>
        </p:txBody>
      </p:sp>
      <p:sp>
        <p:nvSpPr>
          <p:cNvPr id="8" name="Shape 5"/>
          <p:cNvSpPr/>
          <p:nvPr/>
        </p:nvSpPr>
        <p:spPr>
          <a:xfrm>
            <a:off x="731520" y="4206240"/>
            <a:ext cx="2468880" cy="932688"/>
          </a:xfrm>
          <a:prstGeom prst="roundRect">
            <a:avLst>
              <a:gd name="adj" fmla="val 8824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76E4FF">
                <a:alpha val="50000"/>
              </a:srgbClr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96112" y="4352544"/>
            <a:ext cx="213969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Research copilot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896112" y="4681728"/>
            <a:ext cx="2139696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hypothesis mapping, literature synthesis, evaluation support</a:t>
            </a:r>
            <a:endParaRPr lang="en-US" sz="820" dirty="0"/>
          </a:p>
        </p:txBody>
      </p:sp>
      <p:sp>
        <p:nvSpPr>
          <p:cNvPr id="11" name="Shape 8"/>
          <p:cNvSpPr/>
          <p:nvPr/>
        </p:nvSpPr>
        <p:spPr>
          <a:xfrm>
            <a:off x="3520440" y="4206240"/>
            <a:ext cx="2468880" cy="932688"/>
          </a:xfrm>
          <a:prstGeom prst="roundRect">
            <a:avLst>
              <a:gd name="adj" fmla="val 8824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8B5CF6">
                <a:alpha val="50000"/>
              </a:srgbClr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3685032" y="4352544"/>
            <a:ext cx="213969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Learning copilot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3685032" y="4681728"/>
            <a:ext cx="2139696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personalized explanation, accessibility, progress support</a:t>
            </a:r>
            <a:endParaRPr lang="en-US" sz="820" dirty="0"/>
          </a:p>
        </p:txBody>
      </p:sp>
      <p:sp>
        <p:nvSpPr>
          <p:cNvPr id="14" name="Shape 11"/>
          <p:cNvSpPr/>
          <p:nvPr/>
        </p:nvSpPr>
        <p:spPr>
          <a:xfrm>
            <a:off x="6309360" y="4206240"/>
            <a:ext cx="2468880" cy="932688"/>
          </a:xfrm>
          <a:prstGeom prst="roundRect">
            <a:avLst>
              <a:gd name="adj" fmla="val 8824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F7D37A">
                <a:alpha val="50000"/>
              </a:srgbClr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473952" y="4352544"/>
            <a:ext cx="213969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Work copilot</a:t>
            </a:r>
            <a:endParaRPr lang="en-US" sz="1050" dirty="0"/>
          </a:p>
        </p:txBody>
      </p:sp>
      <p:sp>
        <p:nvSpPr>
          <p:cNvPr id="16" name="Text 13"/>
          <p:cNvSpPr/>
          <p:nvPr/>
        </p:nvSpPr>
        <p:spPr>
          <a:xfrm>
            <a:off x="6473952" y="4681728"/>
            <a:ext cx="2139696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lead, support, knowledge and decision workflows</a:t>
            </a:r>
            <a:endParaRPr lang="en-US" sz="820" dirty="0"/>
          </a:p>
        </p:txBody>
      </p:sp>
      <p:sp>
        <p:nvSpPr>
          <p:cNvPr id="17" name="Shape 14"/>
          <p:cNvSpPr/>
          <p:nvPr/>
        </p:nvSpPr>
        <p:spPr>
          <a:xfrm>
            <a:off x="9098280" y="4206240"/>
            <a:ext cx="2468880" cy="932688"/>
          </a:xfrm>
          <a:prstGeom prst="roundRect">
            <a:avLst>
              <a:gd name="adj" fmla="val 8824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76E4FF">
                <a:alpha val="50000"/>
              </a:srgbClr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9262872" y="4352544"/>
            <a:ext cx="213969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Creative partner</a:t>
            </a:r>
            <a:endParaRPr lang="en-US" sz="1050" dirty="0"/>
          </a:p>
        </p:txBody>
      </p:sp>
      <p:sp>
        <p:nvSpPr>
          <p:cNvPr id="19" name="Text 16"/>
          <p:cNvSpPr/>
          <p:nvPr/>
        </p:nvSpPr>
        <p:spPr>
          <a:xfrm>
            <a:off x="9262872" y="4681728"/>
            <a:ext cx="2139696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story, design, cultural pattern and media exploration</a:t>
            </a:r>
            <a:endParaRPr lang="en-US" sz="820" dirty="0"/>
          </a:p>
        </p:txBody>
      </p:sp>
      <p:sp>
        <p:nvSpPr>
          <p:cNvPr id="20" name="Text 17"/>
          <p:cNvSpPr/>
          <p:nvPr/>
        </p:nvSpPr>
        <p:spPr>
          <a:xfrm>
            <a:off x="502920" y="6473952"/>
            <a:ext cx="2926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" dirty="0">
                <a:solidFill>
                  <a:srgbClr val="AEB8D6"/>
                </a:solidFill>
              </a:rPr>
              <a:t>NYXA · future24</a:t>
            </a:r>
            <a:endParaRPr lang="en-US" sz="520" dirty="0"/>
          </a:p>
        </p:txBody>
      </p:sp>
      <p:sp>
        <p:nvSpPr>
          <p:cNvPr id="21" name="Text 18"/>
          <p:cNvSpPr/>
          <p:nvPr/>
        </p:nvSpPr>
        <p:spPr>
          <a:xfrm>
            <a:off x="11448288" y="6473952"/>
            <a:ext cx="2743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520" dirty="0">
                <a:solidFill>
                  <a:srgbClr val="AEB8D6"/>
                </a:solidFill>
              </a:rPr>
              <a:t>10</a:t>
            </a:r>
            <a:endParaRPr lang="en-US" sz="52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709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global_collaboration_through_shared_intelligence.png"/>
          <p:cNvPicPr>
            <a:picLocks noChangeAspect="1"/>
          </p:cNvPicPr>
          <p:nvPr/>
        </p:nvPicPr>
        <p:blipFill>
          <a:blip r:embed="rId3">
            <a:alphaModFix amt="70000"/>
          </a:blip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2920" y="502920"/>
            <a:ext cx="11155680" cy="0"/>
          </a:xfrm>
          <a:prstGeom prst="line">
            <a:avLst/>
          </a:prstGeom>
          <a:noFill/>
          <a:ln w="12700">
            <a:solidFill>
              <a:srgbClr val="2A3352">
                <a:alpha val="7500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457200" y="914400"/>
            <a:ext cx="7635240" cy="4480560"/>
          </a:xfrm>
          <a:prstGeom prst="roundRect">
            <a:avLst>
              <a:gd name="adj" fmla="val 2449"/>
            </a:avLst>
          </a:prstGeom>
          <a:solidFill>
            <a:srgbClr val="070914">
              <a:alpha val="93000"/>
            </a:srgbClr>
          </a:solidFill>
          <a:ln w="6350">
            <a:solidFill>
              <a:srgbClr val="2A3352">
                <a:alpha val="25000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8368" y="566928"/>
            <a:ext cx="47548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F7D3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PARTNER PATHS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640080" y="987552"/>
            <a:ext cx="6583680" cy="78638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rgbClr val="F5F7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Shared intelligence needs shared responsibility.</a:t>
            </a:r>
            <a:endParaRPr lang="en-US" sz="2900" dirty="0"/>
          </a:p>
        </p:txBody>
      </p:sp>
      <p:sp>
        <p:nvSpPr>
          <p:cNvPr id="7" name="Text 4"/>
          <p:cNvSpPr/>
          <p:nvPr/>
        </p:nvSpPr>
        <p:spPr>
          <a:xfrm>
            <a:off x="694944" y="1883664"/>
            <a:ext cx="5303520" cy="74980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34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NYXA is ready for structured partner conversations around research validation, accessibility, data sovereignty and responsible pilot deployments.</a:t>
            </a:r>
            <a:endParaRPr lang="en-US" sz="1340" dirty="0"/>
          </a:p>
        </p:txBody>
      </p:sp>
      <p:sp>
        <p:nvSpPr>
          <p:cNvPr id="8" name="Text 5"/>
          <p:cNvSpPr/>
          <p:nvPr/>
        </p:nvSpPr>
        <p:spPr>
          <a:xfrm>
            <a:off x="786384" y="3063240"/>
            <a:ext cx="4663440" cy="144475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23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research institutions and doctoral projects
• Campus Founders / 42 Heilbronn / IPAI ecosystem
• public-interest and cultural heritage partners
• Mittelstand pilot customers
• AI infrastructure and governance partners</a:t>
            </a:r>
            <a:endParaRPr lang="en-US" sz="1230" dirty="0"/>
          </a:p>
        </p:txBody>
      </p:sp>
      <p:sp>
        <p:nvSpPr>
          <p:cNvPr id="9" name="Text 6"/>
          <p:cNvSpPr/>
          <p:nvPr/>
        </p:nvSpPr>
        <p:spPr>
          <a:xfrm>
            <a:off x="502920" y="6473952"/>
            <a:ext cx="2926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" dirty="0">
                <a:solidFill>
                  <a:srgbClr val="AEB8D6"/>
                </a:solidFill>
              </a:rPr>
              <a:t>NYXA · future24</a:t>
            </a:r>
            <a:endParaRPr lang="en-US" sz="520" dirty="0"/>
          </a:p>
        </p:txBody>
      </p:sp>
      <p:sp>
        <p:nvSpPr>
          <p:cNvPr id="10" name="Text 7"/>
          <p:cNvSpPr/>
          <p:nvPr/>
        </p:nvSpPr>
        <p:spPr>
          <a:xfrm>
            <a:off x="11448288" y="6473952"/>
            <a:ext cx="2743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520" dirty="0">
                <a:solidFill>
                  <a:srgbClr val="AEB8D6"/>
                </a:solidFill>
              </a:rPr>
              <a:t>11</a:t>
            </a:r>
            <a:endParaRPr lang="en-US" sz="52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709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human_and_ai_collaboration_in_action.png"/>
          <p:cNvPicPr>
            <a:picLocks noChangeAspect="1"/>
          </p:cNvPicPr>
          <p:nvPr/>
        </p:nvPicPr>
        <p:blipFill>
          <a:blip r:embed="rId3">
            <a:alphaModFix amt="68000"/>
          </a:blip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2920" y="502920"/>
            <a:ext cx="11155680" cy="0"/>
          </a:xfrm>
          <a:prstGeom prst="line">
            <a:avLst/>
          </a:prstGeom>
          <a:noFill/>
          <a:ln w="12700">
            <a:solidFill>
              <a:srgbClr val="2A3352">
                <a:alpha val="7500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457200" y="914400"/>
            <a:ext cx="7635240" cy="4617720"/>
          </a:xfrm>
          <a:prstGeom prst="roundRect">
            <a:avLst>
              <a:gd name="adj" fmla="val 2376"/>
            </a:avLst>
          </a:prstGeom>
          <a:solidFill>
            <a:srgbClr val="070914">
              <a:alpha val="93000"/>
            </a:srgbClr>
          </a:solidFill>
          <a:ln w="6350">
            <a:solidFill>
              <a:srgbClr val="2A3352">
                <a:alpha val="25000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8368" y="566928"/>
            <a:ext cx="47548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F7D3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MESSAGE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640080" y="987552"/>
            <a:ext cx="6400800" cy="12984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F5F7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AI that creates new work with people — not instead of them.</a:t>
            </a:r>
            <a:endParaRPr lang="en-US" sz="3000" dirty="0"/>
          </a:p>
        </p:txBody>
      </p:sp>
      <p:sp>
        <p:nvSpPr>
          <p:cNvPr id="7" name="Text 4"/>
          <p:cNvSpPr/>
          <p:nvPr/>
        </p:nvSpPr>
        <p:spPr>
          <a:xfrm>
            <a:off x="685800" y="2514600"/>
            <a:ext cx="5303520" cy="98755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NYXA is designed as a co-processing layer: it helps humans frame, test, reflect, decide and create with AI while keeping responsibility and agency with people.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49808" y="3657600"/>
            <a:ext cx="4754880" cy="13716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23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co-creation instead of replacement
• better reflection before faster automation
• new roles: AI facilitator, domain copilot, research partner
• humans remain accountable decision makers</a:t>
            </a:r>
            <a:endParaRPr lang="en-US" sz="1230" dirty="0"/>
          </a:p>
        </p:txBody>
      </p:sp>
      <p:sp>
        <p:nvSpPr>
          <p:cNvPr id="9" name="Text 6"/>
          <p:cNvSpPr/>
          <p:nvPr/>
        </p:nvSpPr>
        <p:spPr>
          <a:xfrm>
            <a:off x="502920" y="6473952"/>
            <a:ext cx="2926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" dirty="0">
                <a:solidFill>
                  <a:srgbClr val="AEB8D6"/>
                </a:solidFill>
              </a:rPr>
              <a:t>NYXA · future24</a:t>
            </a:r>
            <a:endParaRPr lang="en-US" sz="520" dirty="0"/>
          </a:p>
        </p:txBody>
      </p:sp>
      <p:sp>
        <p:nvSpPr>
          <p:cNvPr id="10" name="Text 7"/>
          <p:cNvSpPr/>
          <p:nvPr/>
        </p:nvSpPr>
        <p:spPr>
          <a:xfrm>
            <a:off x="11448288" y="6473952"/>
            <a:ext cx="2743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520" dirty="0">
                <a:solidFill>
                  <a:srgbClr val="AEB8D6"/>
                </a:solidFill>
              </a:rPr>
              <a:t>02</a:t>
            </a:r>
            <a:endParaRPr lang="en-US" sz="52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709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502920"/>
            <a:ext cx="11155680" cy="0"/>
          </a:xfrm>
          <a:prstGeom prst="line">
            <a:avLst/>
          </a:prstGeom>
          <a:noFill/>
          <a:ln w="12700">
            <a:solidFill>
              <a:srgbClr val="2A3352">
                <a:alpha val="7500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658368" y="566928"/>
            <a:ext cx="47548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F7D3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WHY NOW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640080" y="987552"/>
            <a:ext cx="7589520" cy="93268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rgbClr val="F5F7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Most AI optimizes output. NYXA optimizes the state before output.</a:t>
            </a:r>
            <a:endParaRPr lang="en-US" sz="2900" dirty="0"/>
          </a:p>
        </p:txBody>
      </p:sp>
      <p:sp>
        <p:nvSpPr>
          <p:cNvPr id="5" name="Shape 3"/>
          <p:cNvSpPr/>
          <p:nvPr/>
        </p:nvSpPr>
        <p:spPr>
          <a:xfrm>
            <a:off x="731520" y="2331720"/>
            <a:ext cx="3337560" cy="1225296"/>
          </a:xfrm>
          <a:prstGeom prst="roundRect">
            <a:avLst>
              <a:gd name="adj" fmla="val 6716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8B5CF6">
                <a:alpha val="5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96112" y="2478024"/>
            <a:ext cx="30083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Problem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896112" y="2807208"/>
            <a:ext cx="3008376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LLMs collapse ambiguity into fluent answers, often before context, risk or epistemic status are clear.</a:t>
            </a:r>
            <a:endParaRPr lang="en-US" sz="820" dirty="0"/>
          </a:p>
        </p:txBody>
      </p:sp>
      <p:sp>
        <p:nvSpPr>
          <p:cNvPr id="8" name="Shape 6"/>
          <p:cNvSpPr/>
          <p:nvPr/>
        </p:nvSpPr>
        <p:spPr>
          <a:xfrm>
            <a:off x="4434840" y="2331720"/>
            <a:ext cx="3337560" cy="1225296"/>
          </a:xfrm>
          <a:prstGeom prst="roundRect">
            <a:avLst>
              <a:gd name="adj" fmla="val 6716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76E4FF">
                <a:alpha val="50000"/>
              </a:srgbClr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599432" y="2478024"/>
            <a:ext cx="30083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NYXA shift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4599432" y="2807208"/>
            <a:ext cx="3008376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State, context, pattern, uncertainty and response form are evaluated before the answer takes shape.</a:t>
            </a:r>
            <a:endParaRPr lang="en-US" sz="820" dirty="0"/>
          </a:p>
        </p:txBody>
      </p:sp>
      <p:sp>
        <p:nvSpPr>
          <p:cNvPr id="11" name="Shape 9"/>
          <p:cNvSpPr/>
          <p:nvPr/>
        </p:nvSpPr>
        <p:spPr>
          <a:xfrm>
            <a:off x="8138160" y="2331720"/>
            <a:ext cx="3337560" cy="1225296"/>
          </a:xfrm>
          <a:prstGeom prst="roundRect">
            <a:avLst>
              <a:gd name="adj" fmla="val 6716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F7D37A">
                <a:alpha val="50000"/>
              </a:srgbClr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302752" y="2478024"/>
            <a:ext cx="30083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Partner value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8302752" y="2807208"/>
            <a:ext cx="3008376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A research-grade runtime for pilots in AI governance, education, cultural intelligence and safer process automation.</a:t>
            </a:r>
            <a:endParaRPr lang="en-US" sz="820" dirty="0"/>
          </a:p>
        </p:txBody>
      </p:sp>
      <p:sp>
        <p:nvSpPr>
          <p:cNvPr id="14" name="Text 12"/>
          <p:cNvSpPr/>
          <p:nvPr/>
        </p:nvSpPr>
        <p:spPr>
          <a:xfrm>
            <a:off x="777240" y="4800600"/>
            <a:ext cx="9326880" cy="38404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550" dirty="0">
                <a:solidFill>
                  <a:srgbClr val="F5F7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Decision point: move AI from “answer generation” to “state-aware participation”.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502920" y="6473952"/>
            <a:ext cx="2926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" dirty="0">
                <a:solidFill>
                  <a:srgbClr val="AEB8D6"/>
                </a:solidFill>
              </a:rPr>
              <a:t>NYXA · future24</a:t>
            </a:r>
            <a:endParaRPr lang="en-US" sz="520" dirty="0"/>
          </a:p>
        </p:txBody>
      </p:sp>
      <p:sp>
        <p:nvSpPr>
          <p:cNvPr id="16" name="Text 14"/>
          <p:cNvSpPr/>
          <p:nvPr/>
        </p:nvSpPr>
        <p:spPr>
          <a:xfrm>
            <a:off x="11448288" y="6473952"/>
            <a:ext cx="2743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520" dirty="0">
                <a:solidFill>
                  <a:srgbClr val="AEB8D6"/>
                </a:solidFill>
              </a:rPr>
              <a:t>03</a:t>
            </a:r>
            <a:endParaRPr lang="en-US" sz="52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709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dark_navy_black_sci_fi_abstract_infographi.png"/>
          <p:cNvPicPr>
            <a:picLocks noChangeAspect="1"/>
          </p:cNvPicPr>
          <p:nvPr/>
        </p:nvPicPr>
        <p:blipFill>
          <a:blip r:embed="rId3">
            <a:alphaModFix amt="63000"/>
          </a:blip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2920" y="502920"/>
            <a:ext cx="11155680" cy="0"/>
          </a:xfrm>
          <a:prstGeom prst="line">
            <a:avLst/>
          </a:prstGeom>
          <a:noFill/>
          <a:ln w="12700">
            <a:solidFill>
              <a:srgbClr val="2A3352">
                <a:alpha val="75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58368" y="566928"/>
            <a:ext cx="47548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F7D3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ARCHITECTURE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640080" y="987552"/>
            <a:ext cx="7315200" cy="6858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F5F7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State → Context → Pattern → Threshold → Form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685800" y="1810512"/>
            <a:ext cx="5120640" cy="34747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28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Current live core adds compact runtime layers without raw internal leaks.</a:t>
            </a:r>
            <a:endParaRPr lang="en-US" sz="1280" dirty="0"/>
          </a:p>
        </p:txBody>
      </p:sp>
      <p:sp>
        <p:nvSpPr>
          <p:cNvPr id="7" name="Shape 4"/>
          <p:cNvSpPr/>
          <p:nvPr/>
        </p:nvSpPr>
        <p:spPr>
          <a:xfrm>
            <a:off x="640080" y="4434840"/>
            <a:ext cx="1371600" cy="658368"/>
          </a:xfrm>
          <a:prstGeom prst="roundRect">
            <a:avLst>
              <a:gd name="adj" fmla="val 12500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76E4FF">
                <a:alpha val="50000"/>
              </a:srgbClr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04672" y="4581144"/>
            <a:ext cx="10424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Regulation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804672" y="4910328"/>
            <a:ext cx="1042416" cy="54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state first</a:t>
            </a:r>
            <a:endParaRPr lang="en-US" sz="820" dirty="0"/>
          </a:p>
        </p:txBody>
      </p:sp>
      <p:sp>
        <p:nvSpPr>
          <p:cNvPr id="10" name="Shape 7"/>
          <p:cNvSpPr/>
          <p:nvPr/>
        </p:nvSpPr>
        <p:spPr>
          <a:xfrm>
            <a:off x="2267712" y="4434840"/>
            <a:ext cx="1371600" cy="658368"/>
          </a:xfrm>
          <a:prstGeom prst="roundRect">
            <a:avLst>
              <a:gd name="adj" fmla="val 12500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76E4FF">
                <a:alpha val="50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432304" y="4581144"/>
            <a:ext cx="10424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Context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2432304" y="4910328"/>
            <a:ext cx="1042416" cy="54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compact signal</a:t>
            </a:r>
            <a:endParaRPr lang="en-US" sz="820" dirty="0"/>
          </a:p>
        </p:txBody>
      </p:sp>
      <p:sp>
        <p:nvSpPr>
          <p:cNvPr id="13" name="Shape 10"/>
          <p:cNvSpPr/>
          <p:nvPr/>
        </p:nvSpPr>
        <p:spPr>
          <a:xfrm>
            <a:off x="3895344" y="4434840"/>
            <a:ext cx="1371600" cy="658368"/>
          </a:xfrm>
          <a:prstGeom prst="roundRect">
            <a:avLst>
              <a:gd name="adj" fmla="val 12500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76E4FF">
                <a:alpha val="50000"/>
              </a:srgbClr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059936" y="4581144"/>
            <a:ext cx="10424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Loop / Gap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4059936" y="4910328"/>
            <a:ext cx="1042416" cy="54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compact signal</a:t>
            </a:r>
            <a:endParaRPr lang="en-US" sz="820" dirty="0"/>
          </a:p>
        </p:txBody>
      </p:sp>
      <p:sp>
        <p:nvSpPr>
          <p:cNvPr id="16" name="Shape 13"/>
          <p:cNvSpPr/>
          <p:nvPr/>
        </p:nvSpPr>
        <p:spPr>
          <a:xfrm>
            <a:off x="5522976" y="4434840"/>
            <a:ext cx="1371600" cy="658368"/>
          </a:xfrm>
          <a:prstGeom prst="roundRect">
            <a:avLst>
              <a:gd name="adj" fmla="val 12500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76E4FF">
                <a:alpha val="50000"/>
              </a:srgbClr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687568" y="4581144"/>
            <a:ext cx="10424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Threshold</a:t>
            </a:r>
            <a:endParaRPr lang="en-US" sz="1050" dirty="0"/>
          </a:p>
        </p:txBody>
      </p:sp>
      <p:sp>
        <p:nvSpPr>
          <p:cNvPr id="18" name="Text 15"/>
          <p:cNvSpPr/>
          <p:nvPr/>
        </p:nvSpPr>
        <p:spPr>
          <a:xfrm>
            <a:off x="5687568" y="4910328"/>
            <a:ext cx="1042416" cy="54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compact signal</a:t>
            </a:r>
            <a:endParaRPr lang="en-US" sz="820" dirty="0"/>
          </a:p>
        </p:txBody>
      </p:sp>
      <p:sp>
        <p:nvSpPr>
          <p:cNvPr id="19" name="Shape 16"/>
          <p:cNvSpPr/>
          <p:nvPr/>
        </p:nvSpPr>
        <p:spPr>
          <a:xfrm>
            <a:off x="7150608" y="4434840"/>
            <a:ext cx="1371600" cy="658368"/>
          </a:xfrm>
          <a:prstGeom prst="roundRect">
            <a:avLst>
              <a:gd name="adj" fmla="val 12500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76E4FF">
                <a:alpha val="50000"/>
              </a:srgbClr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7315200" y="4581144"/>
            <a:ext cx="10424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Frame Overlap</a:t>
            </a:r>
            <a:endParaRPr lang="en-US" sz="1050" dirty="0"/>
          </a:p>
        </p:txBody>
      </p:sp>
      <p:sp>
        <p:nvSpPr>
          <p:cNvPr id="21" name="Text 18"/>
          <p:cNvSpPr/>
          <p:nvPr/>
        </p:nvSpPr>
        <p:spPr>
          <a:xfrm>
            <a:off x="7315200" y="4910328"/>
            <a:ext cx="1042416" cy="54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compact signal</a:t>
            </a:r>
            <a:endParaRPr lang="en-US" sz="820" dirty="0"/>
          </a:p>
        </p:txBody>
      </p:sp>
      <p:sp>
        <p:nvSpPr>
          <p:cNvPr id="22" name="Shape 19"/>
          <p:cNvSpPr/>
          <p:nvPr/>
        </p:nvSpPr>
        <p:spPr>
          <a:xfrm>
            <a:off x="8778240" y="4434840"/>
            <a:ext cx="1371600" cy="658368"/>
          </a:xfrm>
          <a:prstGeom prst="roundRect">
            <a:avLst>
              <a:gd name="adj" fmla="val 12500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76E4FF">
                <a:alpha val="50000"/>
              </a:srgbClr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8942832" y="4581144"/>
            <a:ext cx="10424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Guided Exploration</a:t>
            </a:r>
            <a:endParaRPr lang="en-US" sz="1050" dirty="0"/>
          </a:p>
        </p:txBody>
      </p:sp>
      <p:sp>
        <p:nvSpPr>
          <p:cNvPr id="24" name="Text 21"/>
          <p:cNvSpPr/>
          <p:nvPr/>
        </p:nvSpPr>
        <p:spPr>
          <a:xfrm>
            <a:off x="8942832" y="4910328"/>
            <a:ext cx="1042416" cy="54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compact signal</a:t>
            </a:r>
            <a:endParaRPr lang="en-US" sz="820" dirty="0"/>
          </a:p>
        </p:txBody>
      </p:sp>
      <p:sp>
        <p:nvSpPr>
          <p:cNvPr id="25" name="Shape 22"/>
          <p:cNvSpPr/>
          <p:nvPr/>
        </p:nvSpPr>
        <p:spPr>
          <a:xfrm>
            <a:off x="10405872" y="4434840"/>
            <a:ext cx="1371600" cy="658368"/>
          </a:xfrm>
          <a:prstGeom prst="roundRect">
            <a:avLst>
              <a:gd name="adj" fmla="val 12500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F7D37A">
                <a:alpha val="50000"/>
              </a:srgbClr>
            </a:solidFill>
            <a:prstDash val="solid"/>
          </a:ln>
        </p:spPr>
      </p:sp>
      <p:sp>
        <p:nvSpPr>
          <p:cNvPr id="26" name="Text 23"/>
          <p:cNvSpPr/>
          <p:nvPr/>
        </p:nvSpPr>
        <p:spPr>
          <a:xfrm>
            <a:off x="10570464" y="4581144"/>
            <a:ext cx="10424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Response Shape</a:t>
            </a:r>
            <a:endParaRPr lang="en-US" sz="1050" dirty="0"/>
          </a:p>
        </p:txBody>
      </p:sp>
      <p:sp>
        <p:nvSpPr>
          <p:cNvPr id="27" name="Text 24"/>
          <p:cNvSpPr/>
          <p:nvPr/>
        </p:nvSpPr>
        <p:spPr>
          <a:xfrm>
            <a:off x="10570464" y="4910328"/>
            <a:ext cx="1042416" cy="54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answer form</a:t>
            </a:r>
            <a:endParaRPr lang="en-US" sz="820" dirty="0"/>
          </a:p>
        </p:txBody>
      </p:sp>
      <p:sp>
        <p:nvSpPr>
          <p:cNvPr id="28" name="Text 25"/>
          <p:cNvSpPr/>
          <p:nvPr/>
        </p:nvSpPr>
        <p:spPr>
          <a:xfrm>
            <a:off x="502920" y="6473952"/>
            <a:ext cx="2926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" dirty="0">
                <a:solidFill>
                  <a:srgbClr val="AEB8D6"/>
                </a:solidFill>
              </a:rPr>
              <a:t>NYXA · future24</a:t>
            </a:r>
            <a:endParaRPr lang="en-US" sz="520" dirty="0"/>
          </a:p>
        </p:txBody>
      </p:sp>
      <p:sp>
        <p:nvSpPr>
          <p:cNvPr id="29" name="Text 26"/>
          <p:cNvSpPr/>
          <p:nvPr/>
        </p:nvSpPr>
        <p:spPr>
          <a:xfrm>
            <a:off x="11448288" y="6473952"/>
            <a:ext cx="2743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520" dirty="0">
                <a:solidFill>
                  <a:srgbClr val="AEB8D6"/>
                </a:solidFill>
              </a:rPr>
              <a:t>04</a:t>
            </a:r>
            <a:endParaRPr lang="en-US" sz="52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709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futuristic_abstract_digital_sci.png"/>
          <p:cNvPicPr>
            <a:picLocks noChangeAspect="1"/>
          </p:cNvPicPr>
          <p:nvPr/>
        </p:nvPicPr>
        <p:blipFill>
          <a:blip r:embed="rId3">
            <a:alphaModFix amt="53000"/>
          </a:blip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2920" y="502920"/>
            <a:ext cx="11155680" cy="0"/>
          </a:xfrm>
          <a:prstGeom prst="line">
            <a:avLst/>
          </a:prstGeom>
          <a:noFill/>
          <a:ln w="12700">
            <a:solidFill>
              <a:srgbClr val="2A3352">
                <a:alpha val="75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58368" y="566928"/>
            <a:ext cx="47548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F7D3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EVIDENCE BASELINE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640080" y="987552"/>
            <a:ext cx="7680960" cy="77724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700" b="1" dirty="0">
                <a:solidFill>
                  <a:srgbClr val="F5F7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Live core: diagnostics, meta-signals and response shaping.</a:t>
            </a:r>
            <a:endParaRPr lang="en-US" sz="2700" dirty="0"/>
          </a:p>
        </p:txBody>
      </p:sp>
      <p:sp>
        <p:nvSpPr>
          <p:cNvPr id="6" name="Shape 3"/>
          <p:cNvSpPr/>
          <p:nvPr/>
        </p:nvSpPr>
        <p:spPr>
          <a:xfrm>
            <a:off x="731520" y="2148840"/>
            <a:ext cx="3337560" cy="1024128"/>
          </a:xfrm>
          <a:prstGeom prst="roundRect">
            <a:avLst>
              <a:gd name="adj" fmla="val 8036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76E4FF">
                <a:alpha val="50000"/>
              </a:srgbClr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96112" y="2295144"/>
            <a:ext cx="30083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Diagnostics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896112" y="2624328"/>
            <a:ext cx="3008376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Context, loops, rotation/divergence and epistemic framing as compact meta.</a:t>
            </a:r>
            <a:endParaRPr lang="en-US" sz="820" dirty="0"/>
          </a:p>
        </p:txBody>
      </p:sp>
      <p:sp>
        <p:nvSpPr>
          <p:cNvPr id="9" name="Shape 6"/>
          <p:cNvSpPr/>
          <p:nvPr/>
        </p:nvSpPr>
        <p:spPr>
          <a:xfrm>
            <a:off x="4434840" y="2148840"/>
            <a:ext cx="3337560" cy="1024128"/>
          </a:xfrm>
          <a:prstGeom prst="roundRect">
            <a:avLst>
              <a:gd name="adj" fmla="val 8036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8B5CF6">
                <a:alpha val="50000"/>
              </a:srgbClr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599432" y="2295144"/>
            <a:ext cx="30083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Meta-signals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4599432" y="2624328"/>
            <a:ext cx="3008376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Thresholds, oscillation, frame overlap and guided exploration as runtime signals.</a:t>
            </a:r>
            <a:endParaRPr lang="en-US" sz="820" dirty="0"/>
          </a:p>
        </p:txBody>
      </p:sp>
      <p:sp>
        <p:nvSpPr>
          <p:cNvPr id="12" name="Shape 9"/>
          <p:cNvSpPr/>
          <p:nvPr/>
        </p:nvSpPr>
        <p:spPr>
          <a:xfrm>
            <a:off x="8138160" y="2148840"/>
            <a:ext cx="3337560" cy="1024128"/>
          </a:xfrm>
          <a:prstGeom prst="roundRect">
            <a:avLst>
              <a:gd name="adj" fmla="val 8036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F7D37A">
                <a:alpha val="50000"/>
              </a:srgbClr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302752" y="2295144"/>
            <a:ext cx="30083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Response shaping</a:t>
            </a:r>
            <a:endParaRPr lang="en-US" sz="1050" dirty="0"/>
          </a:p>
        </p:txBody>
      </p:sp>
      <p:sp>
        <p:nvSpPr>
          <p:cNvPr id="14" name="Text 11"/>
          <p:cNvSpPr/>
          <p:nvPr/>
        </p:nvSpPr>
        <p:spPr>
          <a:xfrm>
            <a:off x="8302752" y="2624328"/>
            <a:ext cx="3008376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Direct, hold, recheck, question, hypothesis or bounded working truth. Non-persistent.</a:t>
            </a:r>
            <a:endParaRPr lang="en-US" sz="820" dirty="0"/>
          </a:p>
        </p:txBody>
      </p:sp>
      <p:sp>
        <p:nvSpPr>
          <p:cNvPr id="15" name="Text 12"/>
          <p:cNvSpPr/>
          <p:nvPr/>
        </p:nvSpPr>
        <p:spPr>
          <a:xfrm>
            <a:off x="749808" y="3977640"/>
            <a:ext cx="1965960" cy="54864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rgbClr val="F5F7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113/113</a:t>
            </a:r>
            <a:endParaRPr lang="en-US" sz="3400" dirty="0"/>
          </a:p>
        </p:txBody>
      </p:sp>
      <p:sp>
        <p:nvSpPr>
          <p:cNvPr id="16" name="Text 13"/>
          <p:cNvSpPr/>
          <p:nvPr/>
        </p:nvSpPr>
        <p:spPr>
          <a:xfrm>
            <a:off x="2788920" y="4160520"/>
            <a:ext cx="3200400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25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full-suite tests passing</a:t>
            </a:r>
            <a:endParaRPr lang="en-US" sz="1250" dirty="0"/>
          </a:p>
        </p:txBody>
      </p:sp>
      <p:sp>
        <p:nvSpPr>
          <p:cNvPr id="17" name="Shape 14"/>
          <p:cNvSpPr/>
          <p:nvPr/>
        </p:nvSpPr>
        <p:spPr>
          <a:xfrm>
            <a:off x="749808" y="5074920"/>
            <a:ext cx="1554480" cy="310896"/>
          </a:xfrm>
          <a:prstGeom prst="roundRect">
            <a:avLst>
              <a:gd name="adj" fmla="val 23529"/>
            </a:avLst>
          </a:prstGeom>
          <a:solidFill>
            <a:srgbClr val="76E4FF">
              <a:alpha val="16000"/>
            </a:srgbClr>
          </a:solidFill>
          <a:ln w="10160">
            <a:solidFill>
              <a:srgbClr val="76E4FF">
                <a:alpha val="85000"/>
              </a:srgbClr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859536" y="5157216"/>
            <a:ext cx="1335024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20" b="1" dirty="0">
                <a:solidFill>
                  <a:srgbClr val="DBE3FF"/>
                </a:solidFill>
              </a:rPr>
              <a:t>No memory writes</a:t>
            </a:r>
            <a:endParaRPr lang="en-US" sz="620" dirty="0"/>
          </a:p>
        </p:txBody>
      </p:sp>
      <p:sp>
        <p:nvSpPr>
          <p:cNvPr id="19" name="Shape 16"/>
          <p:cNvSpPr/>
          <p:nvPr/>
        </p:nvSpPr>
        <p:spPr>
          <a:xfrm>
            <a:off x="2578608" y="5074920"/>
            <a:ext cx="1828800" cy="310896"/>
          </a:xfrm>
          <a:prstGeom prst="roundRect">
            <a:avLst>
              <a:gd name="adj" fmla="val 23529"/>
            </a:avLst>
          </a:prstGeom>
          <a:solidFill>
            <a:srgbClr val="76E4FF">
              <a:alpha val="16000"/>
            </a:srgbClr>
          </a:solidFill>
          <a:ln w="10160">
            <a:solidFill>
              <a:srgbClr val="76E4FF">
                <a:alpha val="85000"/>
              </a:srgbClr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2688336" y="5157216"/>
            <a:ext cx="1609344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20" b="1" dirty="0">
                <a:solidFill>
                  <a:srgbClr val="DBE3FF"/>
                </a:solidFill>
              </a:rPr>
              <a:t>No truth-store writes</a:t>
            </a:r>
            <a:endParaRPr lang="en-US" sz="620" dirty="0"/>
          </a:p>
        </p:txBody>
      </p:sp>
      <p:sp>
        <p:nvSpPr>
          <p:cNvPr id="21" name="Shape 18"/>
          <p:cNvSpPr/>
          <p:nvPr/>
        </p:nvSpPr>
        <p:spPr>
          <a:xfrm>
            <a:off x="4681728" y="5074920"/>
            <a:ext cx="2286000" cy="310896"/>
          </a:xfrm>
          <a:prstGeom prst="roundRect">
            <a:avLst>
              <a:gd name="adj" fmla="val 23529"/>
            </a:avLst>
          </a:prstGeom>
          <a:solidFill>
            <a:srgbClr val="F7D37A">
              <a:alpha val="16000"/>
            </a:srgbClr>
          </a:solidFill>
          <a:ln w="10160">
            <a:solidFill>
              <a:srgbClr val="F7D37A">
                <a:alpha val="85000"/>
              </a:srgbClr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4791456" y="5157216"/>
            <a:ext cx="2066544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20" b="1" dirty="0">
                <a:solidFill>
                  <a:srgbClr val="DBE3FF"/>
                </a:solidFill>
              </a:rPr>
              <a:t>No source-of-truth promotion</a:t>
            </a:r>
            <a:endParaRPr lang="en-US" sz="620" dirty="0"/>
          </a:p>
        </p:txBody>
      </p:sp>
      <p:sp>
        <p:nvSpPr>
          <p:cNvPr id="23" name="Text 20"/>
          <p:cNvSpPr/>
          <p:nvPr/>
        </p:nvSpPr>
        <p:spPr>
          <a:xfrm>
            <a:off x="502920" y="6473952"/>
            <a:ext cx="2926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" dirty="0">
                <a:solidFill>
                  <a:srgbClr val="AEB8D6"/>
                </a:solidFill>
              </a:rPr>
              <a:t>NYXA · future24</a:t>
            </a:r>
            <a:endParaRPr lang="en-US" sz="520" dirty="0"/>
          </a:p>
        </p:txBody>
      </p:sp>
      <p:sp>
        <p:nvSpPr>
          <p:cNvPr id="24" name="Text 21"/>
          <p:cNvSpPr/>
          <p:nvPr/>
        </p:nvSpPr>
        <p:spPr>
          <a:xfrm>
            <a:off x="11448288" y="6473952"/>
            <a:ext cx="2743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520" dirty="0">
                <a:solidFill>
                  <a:srgbClr val="AEB8D6"/>
                </a:solidFill>
              </a:rPr>
              <a:t>05</a:t>
            </a:r>
            <a:endParaRPr lang="en-US" sz="52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709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futuristic_compliance_and_ethics_interface.png"/>
          <p:cNvPicPr>
            <a:picLocks noChangeAspect="1"/>
          </p:cNvPicPr>
          <p:nvPr/>
        </p:nvPicPr>
        <p:blipFill>
          <a:blip r:embed="rId3">
            <a:alphaModFix amt="67000"/>
          </a:blip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2920" y="502920"/>
            <a:ext cx="11155680" cy="0"/>
          </a:xfrm>
          <a:prstGeom prst="line">
            <a:avLst/>
          </a:prstGeom>
          <a:noFill/>
          <a:ln w="12700">
            <a:solidFill>
              <a:srgbClr val="2A3352">
                <a:alpha val="7500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457200" y="914400"/>
            <a:ext cx="7635240" cy="4617720"/>
          </a:xfrm>
          <a:prstGeom prst="roundRect">
            <a:avLst>
              <a:gd name="adj" fmla="val 2376"/>
            </a:avLst>
          </a:prstGeom>
          <a:solidFill>
            <a:srgbClr val="070914">
              <a:alpha val="93000"/>
            </a:srgbClr>
          </a:solidFill>
          <a:ln w="6350">
            <a:solidFill>
              <a:srgbClr val="2A3352">
                <a:alpha val="25000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8368" y="566928"/>
            <a:ext cx="47548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F7D3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RESPONSIBLE AI BY DESIGN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640080" y="987552"/>
            <a:ext cx="6492240" cy="78638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rgbClr val="F5F7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EU AI Act + GDPR: trust requires boundaries.</a:t>
            </a:r>
            <a:endParaRPr lang="en-US" sz="2900" dirty="0"/>
          </a:p>
        </p:txBody>
      </p:sp>
      <p:sp>
        <p:nvSpPr>
          <p:cNvPr id="7" name="Text 4"/>
          <p:cNvSpPr/>
          <p:nvPr/>
        </p:nvSpPr>
        <p:spPr>
          <a:xfrm>
            <a:off x="658368" y="1865376"/>
            <a:ext cx="5212080" cy="77724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36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NYXA is positioned for European AI governance: human dignity, transparency, accountability, data minimization and safety by design.</a:t>
            </a:r>
            <a:endParaRPr lang="en-US" sz="1360" dirty="0"/>
          </a:p>
        </p:txBody>
      </p:sp>
      <p:sp>
        <p:nvSpPr>
          <p:cNvPr id="8" name="Text 5"/>
          <p:cNvSpPr/>
          <p:nvPr/>
        </p:nvSpPr>
        <p:spPr>
          <a:xfrm>
            <a:off x="786384" y="2926080"/>
            <a:ext cx="4754880" cy="16002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23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risk-aware architecture
• human oversight as operating principle
• privacy and minimization by default
• auditability without exposing private internals
• clear boundary: no machine-consciousness claim</a:t>
            </a:r>
            <a:endParaRPr lang="en-US" sz="1230" dirty="0"/>
          </a:p>
        </p:txBody>
      </p:sp>
      <p:sp>
        <p:nvSpPr>
          <p:cNvPr id="9" name="Text 6"/>
          <p:cNvSpPr/>
          <p:nvPr/>
        </p:nvSpPr>
        <p:spPr>
          <a:xfrm>
            <a:off x="676656" y="5897880"/>
            <a:ext cx="5029200" cy="2011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650" dirty="0">
                <a:solidFill>
                  <a:srgbClr val="AEB8D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Sources: European Commission AI Act implementation timeline and GDPR principles.</a:t>
            </a:r>
            <a:endParaRPr lang="en-US" sz="650" dirty="0"/>
          </a:p>
        </p:txBody>
      </p:sp>
      <p:sp>
        <p:nvSpPr>
          <p:cNvPr id="10" name="Text 7"/>
          <p:cNvSpPr/>
          <p:nvPr/>
        </p:nvSpPr>
        <p:spPr>
          <a:xfrm>
            <a:off x="502920" y="6473952"/>
            <a:ext cx="2926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" dirty="0">
                <a:solidFill>
                  <a:srgbClr val="AEB8D6"/>
                </a:solidFill>
              </a:rPr>
              <a:t>NYXA · future24</a:t>
            </a:r>
            <a:endParaRPr lang="en-US" sz="520" dirty="0"/>
          </a:p>
        </p:txBody>
      </p:sp>
      <p:sp>
        <p:nvSpPr>
          <p:cNvPr id="11" name="Text 8"/>
          <p:cNvSpPr/>
          <p:nvPr/>
        </p:nvSpPr>
        <p:spPr>
          <a:xfrm>
            <a:off x="11448288" y="6473952"/>
            <a:ext cx="2743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520" dirty="0">
                <a:solidFill>
                  <a:srgbClr val="AEB8D6"/>
                </a:solidFill>
              </a:rPr>
              <a:t>06</a:t>
            </a:r>
            <a:endParaRPr lang="en-US" sz="52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709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502920"/>
            <a:ext cx="11155680" cy="0"/>
          </a:xfrm>
          <a:prstGeom prst="line">
            <a:avLst/>
          </a:prstGeom>
          <a:noFill/>
          <a:ln w="12700">
            <a:solidFill>
              <a:srgbClr val="2A3352">
                <a:alpha val="7500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658368" y="566928"/>
            <a:ext cx="47548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F7D3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ETHICAL BOUNDARIES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640080" y="987552"/>
            <a:ext cx="6400800" cy="7132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rgbClr val="F5F7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Clear claims. Clear limits. Clear accountability.</a:t>
            </a:r>
            <a:endParaRPr lang="en-US" sz="2900" dirty="0"/>
          </a:p>
        </p:txBody>
      </p:sp>
      <p:sp>
        <p:nvSpPr>
          <p:cNvPr id="5" name="Text 3"/>
          <p:cNvSpPr/>
          <p:nvPr/>
        </p:nvSpPr>
        <p:spPr>
          <a:xfrm>
            <a:off x="685800" y="1901952"/>
            <a:ext cx="7132320" cy="585216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32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NYXA deliberately separates research ambition from overclaiming. The architecture supports bounded simulation and governance — not metaphysical assertions.</a:t>
            </a:r>
            <a:endParaRPr lang="en-US" sz="1320" dirty="0"/>
          </a:p>
        </p:txBody>
      </p:sp>
      <p:sp>
        <p:nvSpPr>
          <p:cNvPr id="6" name="Shape 4"/>
          <p:cNvSpPr/>
          <p:nvPr/>
        </p:nvSpPr>
        <p:spPr>
          <a:xfrm>
            <a:off x="731520" y="2743200"/>
            <a:ext cx="3383280" cy="1078992"/>
          </a:xfrm>
          <a:prstGeom prst="roundRect">
            <a:avLst>
              <a:gd name="adj" fmla="val 7627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8B5CF6">
                <a:alpha val="50000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96112" y="2889504"/>
            <a:ext cx="305409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Does not claim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896112" y="3218688"/>
            <a:ext cx="3054096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machine consciousness, subjective experience or final epistemic authority.</a:t>
            </a:r>
            <a:endParaRPr lang="en-US" sz="820" dirty="0"/>
          </a:p>
        </p:txBody>
      </p:sp>
      <p:sp>
        <p:nvSpPr>
          <p:cNvPr id="9" name="Shape 7"/>
          <p:cNvSpPr/>
          <p:nvPr/>
        </p:nvSpPr>
        <p:spPr>
          <a:xfrm>
            <a:off x="4434840" y="2743200"/>
            <a:ext cx="3383280" cy="1078992"/>
          </a:xfrm>
          <a:prstGeom prst="roundRect">
            <a:avLst>
              <a:gd name="adj" fmla="val 7627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F7D37A">
                <a:alpha val="50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4599432" y="2889504"/>
            <a:ext cx="305409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Does not create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4599432" y="3218688"/>
            <a:ext cx="3054096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absolute truth, dogma, irreversible forms or automatic source-of-truth promotion.</a:t>
            </a:r>
            <a:endParaRPr lang="en-US" sz="820" dirty="0"/>
          </a:p>
        </p:txBody>
      </p:sp>
      <p:sp>
        <p:nvSpPr>
          <p:cNvPr id="12" name="Shape 10"/>
          <p:cNvSpPr/>
          <p:nvPr/>
        </p:nvSpPr>
        <p:spPr>
          <a:xfrm>
            <a:off x="8138160" y="2743200"/>
            <a:ext cx="3383280" cy="1078992"/>
          </a:xfrm>
          <a:prstGeom prst="roundRect">
            <a:avLst>
              <a:gd name="adj" fmla="val 7627"/>
            </a:avLst>
          </a:prstGeom>
          <a:solidFill>
            <a:srgbClr val="11182B">
              <a:alpha val="94000"/>
            </a:srgbClr>
          </a:solidFill>
          <a:ln w="10160">
            <a:solidFill>
              <a:srgbClr val="76E4FF">
                <a:alpha val="50000"/>
              </a:srgbClr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302752" y="2889504"/>
            <a:ext cx="305409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5F7FF"/>
                </a:solidFill>
              </a:rPr>
              <a:t>Does support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8302752" y="3218688"/>
            <a:ext cx="3054096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820" dirty="0">
                <a:solidFill>
                  <a:srgbClr val="AEB8D6"/>
                </a:solidFill>
              </a:rPr>
              <a:t>recheck, hypothesis, frame-bound working truth and human responsibility.</a:t>
            </a:r>
            <a:endParaRPr lang="en-US" sz="820" dirty="0"/>
          </a:p>
        </p:txBody>
      </p:sp>
      <p:sp>
        <p:nvSpPr>
          <p:cNvPr id="15" name="Text 13"/>
          <p:cNvSpPr/>
          <p:nvPr/>
        </p:nvSpPr>
        <p:spPr>
          <a:xfrm>
            <a:off x="749808" y="5074920"/>
            <a:ext cx="7589520" cy="3657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420" dirty="0">
                <a:solidFill>
                  <a:srgbClr val="F5F7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This makes NYXA usable in research, education, public-sector and business contexts where trust is not optional.</a:t>
            </a:r>
            <a:endParaRPr lang="en-US" sz="1420" dirty="0"/>
          </a:p>
        </p:txBody>
      </p:sp>
      <p:sp>
        <p:nvSpPr>
          <p:cNvPr id="16" name="Text 14"/>
          <p:cNvSpPr/>
          <p:nvPr/>
        </p:nvSpPr>
        <p:spPr>
          <a:xfrm>
            <a:off x="502920" y="6473952"/>
            <a:ext cx="2926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" dirty="0">
                <a:solidFill>
                  <a:srgbClr val="AEB8D6"/>
                </a:solidFill>
              </a:rPr>
              <a:t>NYXA · future24</a:t>
            </a:r>
            <a:endParaRPr lang="en-US" sz="520" dirty="0"/>
          </a:p>
        </p:txBody>
      </p:sp>
      <p:sp>
        <p:nvSpPr>
          <p:cNvPr id="17" name="Text 15"/>
          <p:cNvSpPr/>
          <p:nvPr/>
        </p:nvSpPr>
        <p:spPr>
          <a:xfrm>
            <a:off x="11448288" y="6473952"/>
            <a:ext cx="2743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520" dirty="0">
                <a:solidFill>
                  <a:srgbClr val="AEB8D6"/>
                </a:solidFill>
              </a:rPr>
              <a:t>07</a:t>
            </a:r>
            <a:endParaRPr lang="en-US" sz="52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709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ccessible_ai_for_everyone_connected_world.png"/>
          <p:cNvPicPr>
            <a:picLocks noChangeAspect="1"/>
          </p:cNvPicPr>
          <p:nvPr/>
        </p:nvPicPr>
        <p:blipFill>
          <a:blip r:embed="rId3">
            <a:alphaModFix amt="68000"/>
          </a:blip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2920" y="502920"/>
            <a:ext cx="11155680" cy="0"/>
          </a:xfrm>
          <a:prstGeom prst="line">
            <a:avLst/>
          </a:prstGeom>
          <a:noFill/>
          <a:ln w="12700">
            <a:solidFill>
              <a:srgbClr val="2A3352">
                <a:alpha val="7500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457200" y="914400"/>
            <a:ext cx="7635240" cy="4434840"/>
          </a:xfrm>
          <a:prstGeom prst="roundRect">
            <a:avLst>
              <a:gd name="adj" fmla="val 2474"/>
            </a:avLst>
          </a:prstGeom>
          <a:solidFill>
            <a:srgbClr val="070914">
              <a:alpha val="93000"/>
            </a:srgbClr>
          </a:solidFill>
          <a:ln w="6350">
            <a:solidFill>
              <a:srgbClr val="2A3352">
                <a:alpha val="25000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8368" y="566928"/>
            <a:ext cx="47548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F7D3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DIGITAL PARTICIPATION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640080" y="987552"/>
            <a:ext cx="6766560" cy="91440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F5F7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Accessible AI should become basic civic infrastructure.</a:t>
            </a:r>
            <a:endParaRPr lang="en-US" sz="3000" dirty="0"/>
          </a:p>
        </p:txBody>
      </p:sp>
      <p:sp>
        <p:nvSpPr>
          <p:cNvPr id="7" name="Text 4"/>
          <p:cNvSpPr/>
          <p:nvPr/>
        </p:nvSpPr>
        <p:spPr>
          <a:xfrm>
            <a:off x="676656" y="2057400"/>
            <a:ext cx="5394960" cy="80467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34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AI participation must work for normal citizens, not only experts: plain language, captions, voice, high contrast, adaptive interfaces and explainable interaction.</a:t>
            </a:r>
            <a:endParaRPr lang="en-US" sz="1340" dirty="0"/>
          </a:p>
        </p:txBody>
      </p:sp>
      <p:sp>
        <p:nvSpPr>
          <p:cNvPr id="8" name="Text 5"/>
          <p:cNvSpPr/>
          <p:nvPr/>
        </p:nvSpPr>
        <p:spPr>
          <a:xfrm>
            <a:off x="804672" y="3246120"/>
            <a:ext cx="4572000" cy="13716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23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simple terms and summaries
• voice and caption paths
• large text and high contrast
• assistive workflows
• low-barrier public education</a:t>
            </a:r>
            <a:endParaRPr lang="en-US" sz="1230" dirty="0"/>
          </a:p>
        </p:txBody>
      </p:sp>
      <p:sp>
        <p:nvSpPr>
          <p:cNvPr id="9" name="Text 6"/>
          <p:cNvSpPr/>
          <p:nvPr/>
        </p:nvSpPr>
        <p:spPr>
          <a:xfrm>
            <a:off x="502920" y="6473952"/>
            <a:ext cx="2926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" dirty="0">
                <a:solidFill>
                  <a:srgbClr val="AEB8D6"/>
                </a:solidFill>
              </a:rPr>
              <a:t>NYXA · future24</a:t>
            </a:r>
            <a:endParaRPr lang="en-US" sz="520" dirty="0"/>
          </a:p>
        </p:txBody>
      </p:sp>
      <p:sp>
        <p:nvSpPr>
          <p:cNvPr id="10" name="Text 7"/>
          <p:cNvSpPr/>
          <p:nvPr/>
        </p:nvSpPr>
        <p:spPr>
          <a:xfrm>
            <a:off x="11448288" y="6473952"/>
            <a:ext cx="2743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520" dirty="0">
                <a:solidFill>
                  <a:srgbClr val="AEB8D6"/>
                </a:solidFill>
              </a:rPr>
              <a:t>08</a:t>
            </a:r>
            <a:endParaRPr lang="en-US" sz="52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709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ata_ownership_in_a_digital_world.png"/>
          <p:cNvPicPr>
            <a:picLocks noChangeAspect="1"/>
          </p:cNvPicPr>
          <p:nvPr/>
        </p:nvPicPr>
        <p:blipFill>
          <a:blip r:embed="rId3">
            <a:alphaModFix amt="69000"/>
          </a:blip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02920" y="502920"/>
            <a:ext cx="11155680" cy="0"/>
          </a:xfrm>
          <a:prstGeom prst="line">
            <a:avLst/>
          </a:prstGeom>
          <a:noFill/>
          <a:ln w="12700">
            <a:solidFill>
              <a:srgbClr val="2A3352">
                <a:alpha val="7500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457200" y="914400"/>
            <a:ext cx="7635240" cy="4480560"/>
          </a:xfrm>
          <a:prstGeom prst="roundRect">
            <a:avLst>
              <a:gd name="adj" fmla="val 2449"/>
            </a:avLst>
          </a:prstGeom>
          <a:solidFill>
            <a:srgbClr val="070914">
              <a:alpha val="93000"/>
            </a:srgbClr>
          </a:solidFill>
          <a:ln w="6350">
            <a:solidFill>
              <a:srgbClr val="2A3352">
                <a:alpha val="25000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8368" y="566928"/>
            <a:ext cx="47548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F7D3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DATA OWNERSHIP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640080" y="987552"/>
            <a:ext cx="6766560" cy="98755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rgbClr val="F5F7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Your data, your choice: cloud, own storage or own server.</a:t>
            </a:r>
            <a:endParaRPr lang="en-US" sz="2900" dirty="0"/>
          </a:p>
        </p:txBody>
      </p:sp>
      <p:sp>
        <p:nvSpPr>
          <p:cNvPr id="7" name="Text 4"/>
          <p:cNvSpPr/>
          <p:nvPr/>
        </p:nvSpPr>
        <p:spPr>
          <a:xfrm>
            <a:off x="694944" y="2011680"/>
            <a:ext cx="5212080" cy="6858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NYXA’s partner model should preserve sovereignty: users and organizations need a path to decide where data lives and who controls access.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987552" y="3154680"/>
            <a:ext cx="4572000" cy="14173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marL="0" indent="0">
              <a:buNone/>
            </a:pPr>
            <a:r>
              <a:rPr lang="en-US" sz="1230" dirty="0">
                <a:solidFill>
                  <a:srgbClr val="DBE3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personal cloud options
• self-hosted or private server paths
• local/offline storage where needed
• exportability and deletion rights
• no lock-in as a design goal</a:t>
            </a:r>
            <a:endParaRPr lang="en-US" sz="1230" dirty="0"/>
          </a:p>
        </p:txBody>
      </p:sp>
      <p:sp>
        <p:nvSpPr>
          <p:cNvPr id="9" name="Text 6"/>
          <p:cNvSpPr/>
          <p:nvPr/>
        </p:nvSpPr>
        <p:spPr>
          <a:xfrm>
            <a:off x="502920" y="6473952"/>
            <a:ext cx="2926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" dirty="0">
                <a:solidFill>
                  <a:srgbClr val="AEB8D6"/>
                </a:solidFill>
              </a:rPr>
              <a:t>NYXA · future24</a:t>
            </a:r>
            <a:endParaRPr lang="en-US" sz="520" dirty="0"/>
          </a:p>
        </p:txBody>
      </p:sp>
      <p:sp>
        <p:nvSpPr>
          <p:cNvPr id="10" name="Text 7"/>
          <p:cNvSpPr/>
          <p:nvPr/>
        </p:nvSpPr>
        <p:spPr>
          <a:xfrm>
            <a:off x="11448288" y="6473952"/>
            <a:ext cx="2743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520" dirty="0">
                <a:solidFill>
                  <a:srgbClr val="AEB8D6"/>
                </a:solidFill>
              </a:rPr>
              <a:t>09</a:t>
            </a:r>
            <a:endParaRPr lang="en-US" sz="52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1102</Words>
  <Application>Microsoft Office PowerPoint</Application>
  <PresentationFormat>Panorámica</PresentationFormat>
  <Paragraphs>137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future24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NYXA Partner Deck V2</dc:title>
  <dc:subject>NYXA Partner Deck V2</dc:subject>
  <dc:creator>OpenAI</dc:creator>
  <cp:lastModifiedBy>Johannes</cp:lastModifiedBy>
  <cp:revision>2</cp:revision>
  <dcterms:created xsi:type="dcterms:W3CDTF">2026-05-04T21:08:46Z</dcterms:created>
  <dcterms:modified xsi:type="dcterms:W3CDTF">2026-05-04T21:22:31Z</dcterms:modified>
</cp:coreProperties>
</file>